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79" r:id="rId9"/>
    <p:sldId id="263" r:id="rId10"/>
    <p:sldId id="277" r:id="rId11"/>
    <p:sldId id="278" r:id="rId12"/>
    <p:sldId id="264" r:id="rId13"/>
    <p:sldId id="269" r:id="rId14"/>
    <p:sldId id="280" r:id="rId15"/>
    <p:sldId id="267" r:id="rId16"/>
    <p:sldId id="276" r:id="rId17"/>
    <p:sldId id="281" r:id="rId18"/>
    <p:sldId id="270" r:id="rId19"/>
    <p:sldId id="285" r:id="rId20"/>
    <p:sldId id="284" r:id="rId21"/>
    <p:sldId id="286" r:id="rId22"/>
    <p:sldId id="275" r:id="rId23"/>
    <p:sldId id="27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8" autoAdjust="0"/>
    <p:restoredTop sz="94703" autoAdjust="0"/>
  </p:normalViewPr>
  <p:slideViewPr>
    <p:cSldViewPr snapToGrid="0">
      <p:cViewPr varScale="1">
        <p:scale>
          <a:sx n="78" d="100"/>
          <a:sy n="78" d="100"/>
        </p:scale>
        <p:origin x="64" y="1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18F948-F75B-495B-980E-26371A6A4A97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3813F-46EB-4AEC-A22A-FF3C7D6C2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1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publica.org/article/toxmap-poison-in-the-air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census.gov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https://www.americanprogress.org/article/systemic-inequality-displacement-exclusion-segregation/</a:t>
            </a:r>
          </a:p>
          <a:p>
            <a:r>
              <a:rPr lang="en-US" b="0" dirty="0" smtClean="0"/>
              <a:t>https://www.occ.treas.gov/about/who-we-are/history/1863-1865/1863-1865-freedmans-savings-bank.html</a:t>
            </a:r>
          </a:p>
          <a:p>
            <a:r>
              <a:rPr lang="en-US" dirty="0" err="1" smtClean="0">
                <a:effectLst/>
              </a:rPr>
              <a:t>Sood</a:t>
            </a:r>
            <a:r>
              <a:rPr lang="en-US" dirty="0" smtClean="0">
                <a:effectLst/>
              </a:rPr>
              <a:t>, A., </a:t>
            </a:r>
            <a:r>
              <a:rPr lang="en-US" dirty="0" err="1" smtClean="0">
                <a:effectLst/>
              </a:rPr>
              <a:t>Speagle</a:t>
            </a:r>
            <a:r>
              <a:rPr lang="en-US" dirty="0" smtClean="0">
                <a:effectLst/>
              </a:rPr>
              <a:t>, W., &amp; </a:t>
            </a:r>
            <a:r>
              <a:rPr lang="en-US" dirty="0" err="1" smtClean="0">
                <a:effectLst/>
              </a:rPr>
              <a:t>Ehrman</a:t>
            </a:r>
            <a:r>
              <a:rPr lang="en-US" dirty="0" smtClean="0">
                <a:effectLst/>
              </a:rPr>
              <a:t>-Solberg, K. (2019). Long shadow of racial discrimination: Evidence from housing covenants of Minneapolis. </a:t>
            </a:r>
            <a:r>
              <a:rPr lang="en-US" i="1" dirty="0" smtClean="0">
                <a:effectLst/>
              </a:rPr>
              <a:t>SSRN Electronic Journal</a:t>
            </a:r>
            <a:r>
              <a:rPr lang="en-US" dirty="0" smtClean="0">
                <a:effectLst/>
              </a:rPr>
              <a:t>. https://doi.org/10.2139/ssrn.3468520 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u="sng" dirty="0">
                <a:solidFill>
                  <a:srgbClr val="0563C1"/>
                </a:solidFill>
                <a:effectLst/>
                <a:latin typeface="Univers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https://www.propublica.org/article/toxmap-poison-in-the-air</a:t>
            </a:r>
            <a:r>
              <a:rPr lang="en-US" sz="1800" dirty="0">
                <a:effectLst/>
                <a:latin typeface="Univers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99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Picture: https://d3.harvard.edu/platform-rctom/submission/coal-power-vs-climate-change/ </a:t>
            </a:r>
          </a:p>
          <a:p>
            <a:r>
              <a:rPr lang="en-US" dirty="0" smtClean="0"/>
              <a:t>By V. Rubeus</a:t>
            </a:r>
            <a:r>
              <a:rPr lang="en-US" baseline="0" dirty="0" smtClean="0"/>
              <a:t> </a:t>
            </a:r>
            <a:r>
              <a:rPr lang="en-US" dirty="0" smtClean="0"/>
              <a:t>Alumni POSTED NOV 4,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2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u="sng" dirty="0">
                <a:solidFill>
                  <a:srgbClr val="0563C1"/>
                </a:solidFill>
                <a:effectLst/>
                <a:latin typeface="Univers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https://www.eia.gov/</a:t>
            </a:r>
            <a:endParaRPr lang="en-US" sz="1800" u="sng" dirty="0">
              <a:solidFill>
                <a:srgbClr val="0563C1"/>
              </a:solidFill>
              <a:effectLst/>
              <a:latin typeface="Univers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u="sng" dirty="0">
                <a:solidFill>
                  <a:srgbClr val="0563C1"/>
                </a:solidFill>
                <a:effectLst/>
                <a:latin typeface="Univers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https://www.census.gov/</a:t>
            </a:r>
            <a:r>
              <a:rPr lang="en-US" sz="1800" dirty="0">
                <a:effectLst/>
                <a:latin typeface="Univers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17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General notes: Weighted SD is half of mean noting outliers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Majority of population in our data is in urban areas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22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Fall in Black Population 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44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data is significant except Hispanic in rural areas near </a:t>
            </a:r>
            <a:r>
              <a:rPr lang="en-US" dirty="0" err="1" smtClean="0"/>
              <a:t>powerplants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61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significant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762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Possibly due to more space, land, less population (further research needed)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3813F-46EB-4AEC-A22A-FF3C7D6C27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65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308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21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61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9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2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2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4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86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61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99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D45940F-F100-DCE5-AC77-150B25511D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5351AB-974C-4676-BE33-30D3C929F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Coal Power Plants and Housing Discrimination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2F07DE-36E6-4FF8-BAFD-0D667CEDB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3969352"/>
            <a:ext cx="4023359" cy="1208141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Fall 2022 Econ </a:t>
            </a:r>
            <a:r>
              <a:rPr lang="en-US" sz="1600" dirty="0" smtClean="0">
                <a:solidFill>
                  <a:schemeClr val="bg1"/>
                </a:solidFill>
              </a:rPr>
              <a:t>181/315</a:t>
            </a:r>
            <a:endParaRPr lang="en-US" sz="1600" dirty="0" smtClean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By </a:t>
            </a:r>
            <a:r>
              <a:rPr lang="en-US" sz="1600" dirty="0" smtClean="0">
                <a:solidFill>
                  <a:schemeClr val="bg1"/>
                </a:solidFill>
              </a:rPr>
              <a:t>JeQa </a:t>
            </a:r>
            <a:r>
              <a:rPr lang="en-US" sz="1600" dirty="0" smtClean="0">
                <a:solidFill>
                  <a:schemeClr val="bg1"/>
                </a:solidFill>
              </a:rPr>
              <a:t>Powe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Joshua </a:t>
            </a:r>
            <a:r>
              <a:rPr lang="en-US" sz="1600" dirty="0" err="1" smtClean="0">
                <a:solidFill>
                  <a:schemeClr val="bg1"/>
                </a:solidFill>
              </a:rPr>
              <a:t>Blonz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/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 smtClean="0">
                <a:solidFill>
                  <a:schemeClr val="bg1"/>
                </a:solidFill>
              </a:rPr>
              <a:t>Lucy </a:t>
            </a:r>
            <a:r>
              <a:rPr lang="en-US" sz="1600" dirty="0" err="1" smtClean="0">
                <a:solidFill>
                  <a:schemeClr val="bg1"/>
                </a:solidFill>
              </a:rPr>
              <a:t>Cordes</a:t>
            </a:r>
            <a:r>
              <a:rPr lang="en-US" sz="1600" dirty="0" smtClean="0">
                <a:solidFill>
                  <a:schemeClr val="bg1"/>
                </a:solidFill>
              </a:rPr>
              <a:t>, Thomas </a:t>
            </a:r>
            <a:r>
              <a:rPr lang="en-US" sz="1600" dirty="0" err="1" smtClean="0">
                <a:solidFill>
                  <a:schemeClr val="bg1"/>
                </a:solidFill>
              </a:rPr>
              <a:t>Kaupas</a:t>
            </a:r>
            <a:endParaRPr lang="en-US" sz="1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90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 7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9" name="Rectangle 73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75B2A-3238-4A86-8A90-EB8F0E28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/>
              <a:t>Grouped </a:t>
            </a:r>
            <a:r>
              <a:rPr lang="en-US" sz="4800" dirty="0"/>
              <a:t>Distribution</a:t>
            </a:r>
            <a:r>
              <a:rPr lang="en-US" sz="5200" dirty="0" smtClean="0"/>
              <a:t> </a:t>
            </a:r>
            <a:r>
              <a:rPr lang="en-US" sz="5200" dirty="0"/>
              <a:t>– Urban </a:t>
            </a:r>
            <a:r>
              <a:rPr lang="en-US" sz="5200" dirty="0" smtClean="0"/>
              <a:t>Pop %</a:t>
            </a:r>
            <a:endParaRPr lang="en-US" sz="5200" dirty="0"/>
          </a:p>
        </p:txBody>
      </p:sp>
      <p:sp useBgFill="1">
        <p:nvSpPr>
          <p:cNvPr id="71" name="Rectangle 75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7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2"/>
          <a:stretch>
            <a:fillRect/>
          </a:stretch>
        </p:blipFill>
        <p:spPr>
          <a:xfrm>
            <a:off x="838199" y="2843137"/>
            <a:ext cx="4559376" cy="3573947"/>
          </a:xfrm>
          <a:prstGeom prst="rect">
            <a:avLst/>
          </a:prstGeom>
        </p:spPr>
      </p:pic>
      <p:pic>
        <p:nvPicPr>
          <p:cNvPr id="16" name="Picture 15"/>
          <p:cNvPicPr/>
          <p:nvPr/>
        </p:nvPicPr>
        <p:blipFill>
          <a:blip r:embed="rId3"/>
          <a:stretch>
            <a:fillRect/>
          </a:stretch>
        </p:blipFill>
        <p:spPr>
          <a:xfrm>
            <a:off x="6461759" y="2712868"/>
            <a:ext cx="4664789" cy="370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3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 7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9" name="Rectangle 73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75B2A-3238-4A86-8A90-EB8F0E28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Grouped </a:t>
            </a:r>
            <a:r>
              <a:rPr lang="en-US" sz="5400" dirty="0" smtClean="0"/>
              <a:t>Distribution </a:t>
            </a:r>
            <a:r>
              <a:rPr lang="en-US" sz="5200" dirty="0" smtClean="0"/>
              <a:t>– </a:t>
            </a:r>
            <a:r>
              <a:rPr lang="en-US" sz="5200" dirty="0"/>
              <a:t>Poverty </a:t>
            </a:r>
            <a:r>
              <a:rPr lang="en-US" sz="5200" dirty="0" smtClean="0"/>
              <a:t>%</a:t>
            </a:r>
            <a:endParaRPr lang="en-US" sz="5200" dirty="0"/>
          </a:p>
        </p:txBody>
      </p:sp>
      <p:sp useBgFill="1">
        <p:nvSpPr>
          <p:cNvPr id="71" name="Rectangle 75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7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2775568"/>
            <a:ext cx="4480236" cy="3525792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461760" y="2455560"/>
            <a:ext cx="4892038" cy="386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6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77704-7303-4F65-BD23-E5396388A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Initial Conclusions from Data Exploration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92F8545-F7B8-43A5-67F7-9930D845A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04232" cy="3694176"/>
          </a:xfrm>
        </p:spPr>
        <p:txBody>
          <a:bodyPr anchor="ctr">
            <a:noAutofit/>
          </a:bodyPr>
          <a:lstStyle/>
          <a:p>
            <a:r>
              <a:rPr lang="en-US" sz="2400" dirty="0" smtClean="0"/>
              <a:t>White pop % increases while minority pop % </a:t>
            </a:r>
            <a:r>
              <a:rPr lang="en-US" sz="2400" dirty="0" smtClean="0">
                <a:solidFill>
                  <a:srgbClr val="FF0000"/>
                </a:solidFill>
              </a:rPr>
              <a:t>decreases</a:t>
            </a:r>
            <a:r>
              <a:rPr lang="en-US" sz="2400" dirty="0" smtClean="0"/>
              <a:t> in proximity to plants </a:t>
            </a:r>
          </a:p>
          <a:p>
            <a:r>
              <a:rPr lang="en-US" sz="2400" dirty="0" smtClean="0"/>
              <a:t>Poverty % </a:t>
            </a:r>
            <a:r>
              <a:rPr lang="en-US" sz="2400" dirty="0" smtClean="0">
                <a:solidFill>
                  <a:srgbClr val="FF0000"/>
                </a:solidFill>
              </a:rPr>
              <a:t>decreases</a:t>
            </a:r>
            <a:r>
              <a:rPr lang="en-US" sz="2400" dirty="0" smtClean="0"/>
              <a:t> when  plants are present but not significantly</a:t>
            </a:r>
          </a:p>
          <a:p>
            <a:r>
              <a:rPr lang="en-US" sz="2400" dirty="0" smtClean="0"/>
              <a:t>Per Capita income </a:t>
            </a:r>
            <a:r>
              <a:rPr lang="en-US" sz="2400" dirty="0" smtClean="0">
                <a:solidFill>
                  <a:srgbClr val="00B050"/>
                </a:solidFill>
              </a:rPr>
              <a:t>increases</a:t>
            </a:r>
            <a:r>
              <a:rPr lang="en-US" sz="2400" dirty="0" smtClean="0"/>
              <a:t> when not near plants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98001360"/>
              </p:ext>
            </p:extLst>
          </p:nvPr>
        </p:nvGraphicFramePr>
        <p:xfrm>
          <a:off x="6330881" y="2482088"/>
          <a:ext cx="5137424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9959">
                  <a:extLst>
                    <a:ext uri="{9D8B030D-6E8A-4147-A177-3AD203B41FA5}">
                      <a16:colId xmlns:a16="http://schemas.microsoft.com/office/drawing/2014/main" val="2413763913"/>
                    </a:ext>
                  </a:extLst>
                </a:gridCol>
                <a:gridCol w="1325880">
                  <a:extLst>
                    <a:ext uri="{9D8B030D-6E8A-4147-A177-3AD203B41FA5}">
                      <a16:colId xmlns:a16="http://schemas.microsoft.com/office/drawing/2014/main" val="1825873559"/>
                    </a:ext>
                  </a:extLst>
                </a:gridCol>
                <a:gridCol w="1341120">
                  <a:extLst>
                    <a:ext uri="{9D8B030D-6E8A-4147-A177-3AD203B41FA5}">
                      <a16:colId xmlns:a16="http://schemas.microsoft.com/office/drawing/2014/main" val="666354510"/>
                    </a:ext>
                  </a:extLst>
                </a:gridCol>
                <a:gridCol w="810465">
                  <a:extLst>
                    <a:ext uri="{9D8B030D-6E8A-4147-A177-3AD203B41FA5}">
                      <a16:colId xmlns:a16="http://schemas.microsoft.com/office/drawing/2014/main" val="10706658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Demographic </a:t>
                      </a:r>
                    </a:p>
                    <a:p>
                      <a:r>
                        <a:rPr lang="en-US" dirty="0" smtClean="0"/>
                        <a:t>(pop)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 </a:t>
                      </a:r>
                    </a:p>
                    <a:p>
                      <a:r>
                        <a:rPr lang="en-US" dirty="0" smtClean="0"/>
                        <a:t>(No PP)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</a:t>
                      </a:r>
                      <a:r>
                        <a:rPr lang="en-US" baseline="0" dirty="0" smtClean="0"/>
                        <a:t> </a:t>
                      </a:r>
                    </a:p>
                    <a:p>
                      <a:r>
                        <a:rPr lang="en-US" baseline="0" dirty="0" smtClean="0"/>
                        <a:t>(PP)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P-Value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964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White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75.08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84.758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410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12.219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8.283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48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Hispanic</a:t>
                      </a:r>
                      <a:r>
                        <a:rPr lang="en-US" baseline="0" dirty="0" smtClean="0"/>
                        <a:t>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12.537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5.865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064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Urban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79.061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42.602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98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Poverty</a:t>
                      </a:r>
                      <a:r>
                        <a:rPr lang="en-US" baseline="0" dirty="0" smtClean="0"/>
                        <a:t>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12.047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11.528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.207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92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 Capita</a:t>
                      </a:r>
                    </a:p>
                    <a:p>
                      <a:r>
                        <a:rPr lang="en-US" dirty="0" smtClean="0"/>
                        <a:t>Income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$21,595.26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$17,867.01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0737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985481" y="5416393"/>
            <a:ext cx="48282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 smtClean="0"/>
              <a:t>Table 4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94746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0663-8708-456C-931F-6B3279E2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5700-FD5B-4822-B59A-7BDA092E13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Some of these points are counter intuitive to our hypothesis</a:t>
            </a:r>
          </a:p>
          <a:p>
            <a:r>
              <a:rPr lang="en-US" dirty="0"/>
              <a:t>We will look at </a:t>
            </a:r>
            <a:r>
              <a:rPr lang="en-US" dirty="0" smtClean="0"/>
              <a:t>rural </a:t>
            </a:r>
            <a:r>
              <a:rPr lang="en-US" dirty="0"/>
              <a:t>data as more </a:t>
            </a:r>
            <a:r>
              <a:rPr lang="en-US" dirty="0" smtClean="0"/>
              <a:t>power plants </a:t>
            </a:r>
            <a:r>
              <a:rPr lang="en-US" dirty="0"/>
              <a:t>are located in these </a:t>
            </a:r>
            <a:r>
              <a:rPr lang="en-US" dirty="0" smtClean="0"/>
              <a:t>areas </a:t>
            </a:r>
            <a:r>
              <a:rPr lang="en-US" dirty="0"/>
              <a:t>(figure 2)</a:t>
            </a:r>
          </a:p>
          <a:p>
            <a:r>
              <a:rPr lang="en-US" dirty="0" smtClean="0"/>
              <a:t>We examine </a:t>
            </a:r>
            <a:r>
              <a:rPr lang="en-US" dirty="0"/>
              <a:t>the correlation between the locations of </a:t>
            </a:r>
            <a:r>
              <a:rPr lang="en-US" dirty="0" smtClean="0"/>
              <a:t>power plants </a:t>
            </a:r>
            <a:r>
              <a:rPr lang="en-US" dirty="0"/>
              <a:t>and the effects they have on the </a:t>
            </a:r>
            <a:r>
              <a:rPr lang="en-US" dirty="0" smtClean="0"/>
              <a:t>populations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72929" y="2478088"/>
            <a:ext cx="4683330" cy="36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4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Rural Data – Summarize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Examining this data will show us a more detailed look at population groups and income statistics</a:t>
            </a:r>
          </a:p>
          <a:p>
            <a:r>
              <a:rPr lang="en-US" dirty="0" smtClean="0"/>
              <a:t>Generally  already in rural areas</a:t>
            </a:r>
          </a:p>
          <a:p>
            <a:pPr lvl="1"/>
            <a:r>
              <a:rPr lang="en-US" dirty="0" smtClean="0"/>
              <a:t>White pop %, PCI, and poverty % fall (12%, ~$4,000, and 1%, resp.)  </a:t>
            </a:r>
          </a:p>
          <a:p>
            <a:pPr lvl="1"/>
            <a:r>
              <a:rPr lang="en-US" dirty="0" smtClean="0"/>
              <a:t>Hispanic and Black pop % increased (6% and 9%)</a:t>
            </a:r>
          </a:p>
          <a:p>
            <a:endParaRPr lang="en-US" dirty="0"/>
          </a:p>
        </p:txBody>
      </p:sp>
      <p:pic>
        <p:nvPicPr>
          <p:cNvPr id="10" name="Content Placeholder 7"/>
          <p:cNvPicPr>
            <a:picLocks noGrp="1"/>
          </p:cNvPicPr>
          <p:nvPr>
            <p:ph sz="half" idx="2"/>
          </p:nvPr>
        </p:nvPicPr>
        <p:blipFill rotWithShape="1">
          <a:blip r:embed="rId2"/>
          <a:srcRect r="4140" b="9238"/>
          <a:stretch/>
        </p:blipFill>
        <p:spPr>
          <a:xfrm>
            <a:off x="6345238" y="2994605"/>
            <a:ext cx="5227002" cy="224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2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1DBA0-F232-4C54-9130-971EF9738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 smtClean="0"/>
              <a:t>Rural Data – Grouped by Power Plant</a:t>
            </a:r>
            <a:endParaRPr lang="en-US" dirty="0"/>
          </a:p>
        </p:txBody>
      </p:sp>
      <p:pic>
        <p:nvPicPr>
          <p:cNvPr id="12" name="Content Placeholder 11"/>
          <p:cNvPicPr>
            <a:picLocks noGrp="1"/>
          </p:cNvPicPr>
          <p:nvPr>
            <p:ph sz="half" idx="1"/>
          </p:nvPr>
        </p:nvPicPr>
        <p:blipFill rotWithShape="1">
          <a:blip r:embed="rId2"/>
          <a:srcRect r="8289" b="12619"/>
          <a:stretch/>
        </p:blipFill>
        <p:spPr>
          <a:xfrm>
            <a:off x="813711" y="3193151"/>
            <a:ext cx="4830169" cy="2110369"/>
          </a:xfrm>
          <a:prstGeom prst="rect">
            <a:avLst/>
          </a:prstGeom>
        </p:spPr>
      </p:pic>
      <p:pic>
        <p:nvPicPr>
          <p:cNvPr id="14" name="Content Placeholder 13"/>
          <p:cNvPicPr>
            <a:picLocks noGrp="1"/>
          </p:cNvPicPr>
          <p:nvPr>
            <p:ph sz="half" idx="2"/>
          </p:nvPr>
        </p:nvPicPr>
        <p:blipFill rotWithShape="1">
          <a:blip r:embed="rId3"/>
          <a:srcRect r="3729" b="9847"/>
          <a:stretch/>
        </p:blipFill>
        <p:spPr>
          <a:xfrm>
            <a:off x="6345238" y="3201731"/>
            <a:ext cx="4933422" cy="210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4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</a:t>
            </a:r>
            <a:r>
              <a:rPr lang="en-US" dirty="0" smtClean="0"/>
              <a:t>Comparison – Black Pop %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All Data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Rural</a:t>
            </a:r>
            <a:endParaRPr lang="en-US" dirty="0"/>
          </a:p>
        </p:txBody>
      </p:sp>
      <p:pic>
        <p:nvPicPr>
          <p:cNvPr id="13" name="Content Placeholder 3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08454" y="3203575"/>
            <a:ext cx="3752242" cy="2968625"/>
          </a:xfrm>
          <a:prstGeom prst="rect">
            <a:avLst/>
          </a:prstGeom>
        </p:spPr>
      </p:pic>
      <p:pic>
        <p:nvPicPr>
          <p:cNvPr id="14" name="Content Placeholder 13"/>
          <p:cNvPicPr>
            <a:picLocks noGrp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28890" y="3203575"/>
            <a:ext cx="3771407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46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Income Distribution Comparison by Poverty %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All Data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Rural</a:t>
            </a:r>
            <a:endParaRPr lang="en-US" dirty="0"/>
          </a:p>
        </p:txBody>
      </p:sp>
      <p:pic>
        <p:nvPicPr>
          <p:cNvPr id="16" name="Content Placeholder 1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96212" y="3203575"/>
            <a:ext cx="3776727" cy="2968625"/>
          </a:xfrm>
          <a:prstGeom prst="rect">
            <a:avLst/>
          </a:prstGeom>
        </p:spPr>
      </p:pic>
      <p:pic>
        <p:nvPicPr>
          <p:cNvPr id="17" name="Content Placeholder 16"/>
          <p:cNvPicPr>
            <a:picLocks noGrp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00832" y="3203575"/>
            <a:ext cx="3827524" cy="296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7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Rural Data – Effect on Income </a:t>
            </a:r>
            <a:endParaRPr lang="en-US" dirty="0"/>
          </a:p>
        </p:txBody>
      </p:sp>
      <p:pic>
        <p:nvPicPr>
          <p:cNvPr id="23" name="Content Placeholder 22"/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5238" y="3108960"/>
            <a:ext cx="5496938" cy="2208127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 comparison to the White pop, Blacks and Hispanic pops have a lower income across all categories</a:t>
            </a:r>
          </a:p>
          <a:p>
            <a:r>
              <a:rPr lang="en-US" dirty="0" smtClean="0"/>
              <a:t>This effect is lessened when near a power plant, even though PCI is lower on average</a:t>
            </a:r>
          </a:p>
          <a:p>
            <a:r>
              <a:rPr lang="en-US" dirty="0" smtClean="0"/>
              <a:t>This means that power plant has a positive effect on income for these populations</a:t>
            </a:r>
          </a:p>
        </p:txBody>
      </p:sp>
    </p:spTree>
    <p:extLst>
      <p:ext uri="{BB962C8B-B14F-4D97-AF65-F5344CB8AC3E}">
        <p14:creationId xmlns:p14="http://schemas.microsoft.com/office/powerpoint/2010/main" val="350639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Rural Distribution Comparison </a:t>
            </a:r>
            <a:r>
              <a:rPr lang="en-US" dirty="0"/>
              <a:t>– Black </a:t>
            </a:r>
            <a:r>
              <a:rPr lang="en-US" dirty="0" smtClean="0"/>
              <a:t>Pop %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7581" y="2478088"/>
            <a:ext cx="4754025" cy="3694112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92444" y="2478088"/>
            <a:ext cx="4784262" cy="36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40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31C02-3279-4697-B179-D02E517D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History: Minorities</a:t>
            </a:r>
            <a:r>
              <a:rPr lang="en-US" dirty="0"/>
              <a:t>, Housing, and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54394-3486-448D-A037-450881B39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Historically, minority housing practices have been egregiously preferential at best and discriminatory at worst</a:t>
            </a:r>
          </a:p>
          <a:p>
            <a:pPr lvl="1"/>
            <a:r>
              <a:rPr lang="en-US" dirty="0" smtClean="0"/>
              <a:t>“Manifest Destiny” and effect on Indigenous People ending in treaties &amp; displacement</a:t>
            </a:r>
          </a:p>
          <a:p>
            <a:r>
              <a:rPr lang="en-US" dirty="0" smtClean="0"/>
              <a:t>Non-Enforced/Discriminatory </a:t>
            </a:r>
            <a:r>
              <a:rPr lang="en-US" dirty="0"/>
              <a:t>Bills of Congress </a:t>
            </a:r>
            <a:endParaRPr lang="en-US" dirty="0" smtClean="0"/>
          </a:p>
          <a:p>
            <a:pPr lvl="1"/>
            <a:r>
              <a:rPr lang="en-US" dirty="0" smtClean="0"/>
              <a:t>Homestead </a:t>
            </a:r>
            <a:r>
              <a:rPr lang="en-US" dirty="0"/>
              <a:t>Act, Freedman’s </a:t>
            </a:r>
            <a:r>
              <a:rPr lang="en-US" dirty="0" smtClean="0"/>
              <a:t>Act &amp; bank closing</a:t>
            </a:r>
          </a:p>
          <a:p>
            <a:pPr lvl="1"/>
            <a:r>
              <a:rPr lang="en-US" dirty="0" smtClean="0"/>
              <a:t>Comprehensive </a:t>
            </a:r>
            <a:r>
              <a:rPr lang="en-US" dirty="0"/>
              <a:t>Drug Abuse Prevention and Control Act of 1970</a:t>
            </a:r>
          </a:p>
          <a:p>
            <a:r>
              <a:rPr lang="en-US" dirty="0"/>
              <a:t>Recently: Fair Housing Act </a:t>
            </a:r>
            <a:r>
              <a:rPr lang="en-US" dirty="0" smtClean="0"/>
              <a:t>ending in Redlining</a:t>
            </a:r>
            <a:r>
              <a:rPr lang="en-US" dirty="0"/>
              <a:t>, </a:t>
            </a:r>
            <a:r>
              <a:rPr lang="en-US" dirty="0" smtClean="0"/>
              <a:t>Gentrification</a:t>
            </a:r>
            <a:r>
              <a:rPr lang="en-US" dirty="0"/>
              <a:t> </a:t>
            </a:r>
            <a:r>
              <a:rPr lang="en-US" dirty="0" smtClean="0"/>
              <a:t>&amp; discriminatory housing covenants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16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Rural Comparison </a:t>
            </a:r>
            <a:r>
              <a:rPr lang="en-US" dirty="0"/>
              <a:t>– </a:t>
            </a:r>
            <a:r>
              <a:rPr lang="en-US" dirty="0" smtClean="0"/>
              <a:t>Poverty Population %</a:t>
            </a:r>
            <a:endParaRPr lang="en-US" dirty="0"/>
          </a:p>
        </p:txBody>
      </p:sp>
      <p:pic>
        <p:nvPicPr>
          <p:cNvPr id="7" name="Content Placeholder 6"/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0160" y="2478088"/>
            <a:ext cx="4748830" cy="3694112"/>
          </a:xfrm>
          <a:prstGeom prst="rect">
            <a:avLst/>
          </a:prstGeom>
        </p:spPr>
      </p:pic>
      <p:pic>
        <p:nvPicPr>
          <p:cNvPr id="9" name="Content Placeholder 5"/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45713" y="2478088"/>
            <a:ext cx="4737762" cy="36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1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of &amp;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Black pop % </a:t>
            </a:r>
            <a:r>
              <a:rPr lang="en-US" dirty="0" smtClean="0">
                <a:solidFill>
                  <a:srgbClr val="FF0000"/>
                </a:solidFill>
              </a:rPr>
              <a:t>decrease</a:t>
            </a:r>
            <a:r>
              <a:rPr lang="en-US" dirty="0" smtClean="0"/>
              <a:t> when not near power plant While White and Hispanic % </a:t>
            </a:r>
            <a:r>
              <a:rPr lang="en-US" dirty="0" smtClean="0">
                <a:solidFill>
                  <a:srgbClr val="00B050"/>
                </a:solidFill>
              </a:rPr>
              <a:t>increase</a:t>
            </a:r>
          </a:p>
          <a:p>
            <a:r>
              <a:rPr lang="en-US" dirty="0" smtClean="0"/>
              <a:t>Poverty % and PCI </a:t>
            </a:r>
            <a:r>
              <a:rPr lang="en-US" dirty="0" smtClean="0">
                <a:solidFill>
                  <a:srgbClr val="FF0000"/>
                </a:solidFill>
              </a:rPr>
              <a:t>decrease</a:t>
            </a:r>
            <a:r>
              <a:rPr lang="en-US" dirty="0" smtClean="0"/>
              <a:t> without the presence of plants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75321833"/>
              </p:ext>
            </p:extLst>
          </p:nvPr>
        </p:nvGraphicFramePr>
        <p:xfrm>
          <a:off x="6199632" y="2482088"/>
          <a:ext cx="554532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3880">
                  <a:extLst>
                    <a:ext uri="{9D8B030D-6E8A-4147-A177-3AD203B41FA5}">
                      <a16:colId xmlns:a16="http://schemas.microsoft.com/office/drawing/2014/main" val="1478031908"/>
                    </a:ext>
                  </a:extLst>
                </a:gridCol>
                <a:gridCol w="1389380">
                  <a:extLst>
                    <a:ext uri="{9D8B030D-6E8A-4147-A177-3AD203B41FA5}">
                      <a16:colId xmlns:a16="http://schemas.microsoft.com/office/drawing/2014/main" val="3853313724"/>
                    </a:ext>
                  </a:extLst>
                </a:gridCol>
                <a:gridCol w="1389380">
                  <a:extLst>
                    <a:ext uri="{9D8B030D-6E8A-4147-A177-3AD203B41FA5}">
                      <a16:colId xmlns:a16="http://schemas.microsoft.com/office/drawing/2014/main" val="4279032989"/>
                    </a:ext>
                  </a:extLst>
                </a:gridCol>
                <a:gridCol w="932688">
                  <a:extLst>
                    <a:ext uri="{9D8B030D-6E8A-4147-A177-3AD203B41FA5}">
                      <a16:colId xmlns:a16="http://schemas.microsoft.com/office/drawing/2014/main" val="42819709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Rural </a:t>
                      </a:r>
                    </a:p>
                    <a:p>
                      <a:r>
                        <a:rPr lang="en-US" dirty="0" smtClean="0"/>
                        <a:t>Demographics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Means </a:t>
                      </a:r>
                    </a:p>
                    <a:p>
                      <a:r>
                        <a:rPr lang="en-US" dirty="0" smtClean="0"/>
                        <a:t>(PP)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 </a:t>
                      </a:r>
                    </a:p>
                    <a:p>
                      <a:r>
                        <a:rPr lang="en-US" dirty="0" smtClean="0"/>
                        <a:t>(Non-PP)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P-Values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661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White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87.242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88.517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7644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6.483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6.260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53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Hispanic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3.240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3.607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845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Poverty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12.127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11.841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275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PCI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$17,985.58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$17,886.21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601516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302210" y="4791702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/>
              <a:t>Table 9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62581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325" y="2735055"/>
            <a:ext cx="4226794" cy="30815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Conclusion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15568" y="2275840"/>
                <a:ext cx="6626352" cy="3896360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dirty="0" smtClean="0"/>
                  <a:t>Are blacks and other minorities more likely to live near a power plant? </a:t>
                </a:r>
              </a:p>
              <a:p>
                <a:pPr lvl="1"/>
                <a:r>
                  <a:rPr lang="en-US" dirty="0" smtClean="0"/>
                  <a:t>Hypothesis: Yes </a:t>
                </a:r>
              </a:p>
              <a:p>
                <a:pPr lvl="1"/>
                <a:r>
                  <a:rPr lang="en-US" dirty="0" smtClean="0"/>
                  <a:t>Fail to reject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: Minorities are more likely to live near a power plant</a:t>
                </a:r>
              </a:p>
              <a:p>
                <a:r>
                  <a:rPr lang="en-US" dirty="0" smtClean="0"/>
                  <a:t>Are </a:t>
                </a:r>
                <a:r>
                  <a:rPr lang="en-US" dirty="0"/>
                  <a:t>they more likely to make less money living near a power plant? </a:t>
                </a:r>
              </a:p>
              <a:p>
                <a:pPr lvl="1"/>
                <a:r>
                  <a:rPr lang="en-US" dirty="0" smtClean="0"/>
                  <a:t>Hypothesis: Yes</a:t>
                </a:r>
              </a:p>
              <a:p>
                <a:pPr lvl="1"/>
                <a:r>
                  <a:rPr lang="en-US" dirty="0" smtClean="0"/>
                  <a:t>Reject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: Areas with power plants are more likely to have higher income, lower poverty percentages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15568" y="2275840"/>
                <a:ext cx="6626352" cy="3896360"/>
              </a:xfrm>
              <a:blipFill>
                <a:blip r:embed="rId3"/>
                <a:stretch>
                  <a:fillRect l="-1196" t="-1094" r="-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06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E12F8-789A-4B1B-BAED-7A0299900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Takeaways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9B6E8C-9079-4AC7-BA4B-39901E2D7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 plants are more likely to be located in rural areas</a:t>
            </a:r>
          </a:p>
          <a:p>
            <a:r>
              <a:rPr lang="en-US" dirty="0" smtClean="0"/>
              <a:t>In urban areas, whites are more likely to live near power plants while in rural areas, blacks are more likely</a:t>
            </a:r>
          </a:p>
          <a:p>
            <a:r>
              <a:rPr lang="en-US" dirty="0" smtClean="0"/>
              <a:t>The presence of power plants has a positive correlation with income statistics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4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F779-F6BC-49E0-BFBA-37227A20F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Coal Power Plants, Housing, and Discrimination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2C0FD-2657-401B-B708-7C10DF5A2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Causes mass migration to areas with more disamenities</a:t>
            </a:r>
          </a:p>
          <a:p>
            <a:pPr lvl="1"/>
            <a:r>
              <a:rPr lang="en-US" dirty="0"/>
              <a:t>Less fertile land, less favorable laws around natural resources, etc.  </a:t>
            </a:r>
          </a:p>
          <a:p>
            <a:r>
              <a:rPr lang="en-US" dirty="0"/>
              <a:t>Minorities are far more likely to live in these areas because of these reasons</a:t>
            </a:r>
          </a:p>
          <a:p>
            <a:r>
              <a:rPr lang="en-US" dirty="0" smtClean="0"/>
              <a:t>Relation: Coal </a:t>
            </a:r>
            <a:r>
              <a:rPr lang="en-US" dirty="0"/>
              <a:t>Plants emit smog which has massive negative health effects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42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8321D-D36C-4E6F-ABCD-760328EF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Question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8B226-12FF-425F-AA53-346EDF0EA5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Are blacks and other minorities more likely to live near a power plant? </a:t>
            </a:r>
          </a:p>
          <a:p>
            <a:pPr lvl="1"/>
            <a:r>
              <a:rPr lang="en-US" dirty="0"/>
              <a:t>Hypothesis is yes due to historical bias against them</a:t>
            </a:r>
          </a:p>
          <a:p>
            <a:r>
              <a:rPr lang="en-US" dirty="0"/>
              <a:t>Are they more likely to make less money living near a power plant? </a:t>
            </a:r>
          </a:p>
          <a:p>
            <a:pPr lvl="1"/>
            <a:r>
              <a:rPr lang="en-US" dirty="0"/>
              <a:t>Hypothesis is yes due to less preferential land and business practices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5238" y="2701692"/>
            <a:ext cx="4938712" cy="324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69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A812-F451-425C-8EC0-CC5002E3A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- 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A950-1BE4-4F03-A819-C73940A4E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is sourced from both the US Energy Information Administration (EIA) and 2000 Decennial Census</a:t>
            </a:r>
          </a:p>
          <a:p>
            <a:r>
              <a:rPr lang="en-US" dirty="0"/>
              <a:t>Census data: Income, ethnicity, age</a:t>
            </a:r>
          </a:p>
          <a:p>
            <a:r>
              <a:rPr lang="en-US" dirty="0"/>
              <a:t>EIA: Power plant locations</a:t>
            </a:r>
          </a:p>
        </p:txBody>
      </p:sp>
      <p:sp>
        <p:nvSpPr>
          <p:cNvPr id="4" name="AutoShape 2" descr="EIA expects continued high energy prices through 202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63" y="4734632"/>
            <a:ext cx="3812233" cy="19931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9859" y="4739371"/>
            <a:ext cx="1984133" cy="19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71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CEF6-BEF7-4CCA-8129-9851B436D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Key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34AD5-BD86-4214-9F37-F8BB2557D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r>
              <a:rPr lang="en-US" dirty="0"/>
              <a:t>Power Plant </a:t>
            </a:r>
            <a:r>
              <a:rPr lang="en-US" dirty="0" smtClean="0"/>
              <a:t>Present</a:t>
            </a:r>
            <a:endParaRPr lang="en-US" dirty="0"/>
          </a:p>
          <a:p>
            <a:r>
              <a:rPr lang="en-US" dirty="0"/>
              <a:t>Ethnicity (Black, </a:t>
            </a:r>
            <a:r>
              <a:rPr lang="en-US" dirty="0" smtClean="0"/>
              <a:t>White</a:t>
            </a:r>
            <a:r>
              <a:rPr lang="en-US" dirty="0"/>
              <a:t>, </a:t>
            </a:r>
            <a:r>
              <a:rPr lang="en-US" dirty="0" smtClean="0"/>
              <a:t>Hispanic</a:t>
            </a:r>
            <a:r>
              <a:rPr lang="en-US" dirty="0"/>
              <a:t>)</a:t>
            </a:r>
          </a:p>
          <a:p>
            <a:r>
              <a:rPr lang="en-US" dirty="0"/>
              <a:t>Income Data</a:t>
            </a:r>
          </a:p>
          <a:p>
            <a:r>
              <a:rPr lang="en-US" dirty="0"/>
              <a:t>Urban vs Rural</a:t>
            </a:r>
          </a:p>
          <a:p>
            <a:r>
              <a:rPr lang="en-US" dirty="0" smtClean="0"/>
              <a:t>Weighted and shown </a:t>
            </a:r>
            <a:r>
              <a:rPr lang="en-US" dirty="0"/>
              <a:t>in </a:t>
            </a:r>
            <a:r>
              <a:rPr lang="en-US" dirty="0" smtClean="0"/>
              <a:t>percentages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59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9B8A-1BF9-41CD-820A-AB9F3615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Summary Statistics</a:t>
            </a:r>
          </a:p>
        </p:txBody>
      </p:sp>
      <p:pic>
        <p:nvPicPr>
          <p:cNvPr id="19" name="Content Placeholder 1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7881" y="2269093"/>
            <a:ext cx="8224202" cy="411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4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Grouped Summary Statistics </a:t>
            </a:r>
            <a:br>
              <a:rPr lang="en-US" dirty="0" smtClean="0"/>
            </a:br>
            <a:r>
              <a:rPr lang="en-US" dirty="0" smtClean="0"/>
              <a:t>by Power Plant Presence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01920" y="3069931"/>
            <a:ext cx="5447918" cy="2790541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949838" y="3069930"/>
            <a:ext cx="5333858" cy="288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6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Rectangle 7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9" name="Rectangle 73">
            <a:extLst>
              <a:ext uri="{FF2B5EF4-FFF2-40B4-BE49-F238E27FC236}">
                <a16:creationId xmlns:a16="http://schemas.microsoft.com/office/drawing/2014/main" id="{D7D03296-BABA-47AD-A5D5-ED15672701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75B2A-3238-4A86-8A90-EB8F0E28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061"/>
            <a:ext cx="10515600" cy="10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smtClean="0"/>
              <a:t>Grouped </a:t>
            </a:r>
            <a:r>
              <a:rPr lang="en-US" sz="4800" dirty="0"/>
              <a:t>Distribution</a:t>
            </a:r>
            <a:r>
              <a:rPr lang="en-US" sz="5200" dirty="0" smtClean="0"/>
              <a:t> – Black Pop %</a:t>
            </a:r>
            <a:endParaRPr lang="en-US" sz="5200" dirty="0"/>
          </a:p>
        </p:txBody>
      </p:sp>
      <p:sp useBgFill="1">
        <p:nvSpPr>
          <p:cNvPr id="71" name="Rectangle 75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396083"/>
            <a:ext cx="10515599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ectangle 77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41136" y="1859832"/>
            <a:ext cx="109728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2"/>
          <a:stretch>
            <a:fillRect/>
          </a:stretch>
        </p:blipFill>
        <p:spPr>
          <a:xfrm>
            <a:off x="838199" y="2843136"/>
            <a:ext cx="4619881" cy="3618907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3"/>
          <a:stretch>
            <a:fillRect/>
          </a:stretch>
        </p:blipFill>
        <p:spPr>
          <a:xfrm>
            <a:off x="6498280" y="2843136"/>
            <a:ext cx="4653520" cy="361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5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71735"/>
      </a:dk2>
      <a:lt2>
        <a:srgbClr val="F0F3F1"/>
      </a:lt2>
      <a:accent1>
        <a:srgbClr val="C34DA3"/>
      </a:accent1>
      <a:accent2>
        <a:srgbClr val="A03BB1"/>
      </a:accent2>
      <a:accent3>
        <a:srgbClr val="814DC3"/>
      </a:accent3>
      <a:accent4>
        <a:srgbClr val="413EB3"/>
      </a:accent4>
      <a:accent5>
        <a:srgbClr val="4D7BC3"/>
      </a:accent5>
      <a:accent6>
        <a:srgbClr val="3B9BB1"/>
      </a:accent6>
      <a:hlink>
        <a:srgbClr val="3F5C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6004</TotalTime>
  <Words>898</Words>
  <Application>Microsoft Office PowerPoint</Application>
  <PresentationFormat>Widescreen</PresentationFormat>
  <Paragraphs>160</Paragraphs>
  <Slides>23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Avenir Next LT Pro</vt:lpstr>
      <vt:lpstr>Calibri</vt:lpstr>
      <vt:lpstr>Cambria Math</vt:lpstr>
      <vt:lpstr>Times New Roman</vt:lpstr>
      <vt:lpstr>Univers</vt:lpstr>
      <vt:lpstr>AccentBoxVTI</vt:lpstr>
      <vt:lpstr>Coal Power Plants and Housing Discrimination</vt:lpstr>
      <vt:lpstr>History: Minorities, Housing, and Discrimination</vt:lpstr>
      <vt:lpstr>Coal Power Plants, Housing, and Discrimination</vt:lpstr>
      <vt:lpstr>Research Question</vt:lpstr>
      <vt:lpstr>Data Exploration - Sourcing</vt:lpstr>
      <vt:lpstr>Data Exploration – Key Variables</vt:lpstr>
      <vt:lpstr>Summary Statistics</vt:lpstr>
      <vt:lpstr>Grouped Summary Statistics  by Power Plant Presence</vt:lpstr>
      <vt:lpstr>Grouped Distribution – Black Pop %</vt:lpstr>
      <vt:lpstr>Grouped Distribution – Urban Pop %</vt:lpstr>
      <vt:lpstr>Grouped Distribution – Poverty %</vt:lpstr>
      <vt:lpstr>Initial Conclusions from Data Exploration</vt:lpstr>
      <vt:lpstr>Data Analysis </vt:lpstr>
      <vt:lpstr>Rural Data – Summarize Statistics</vt:lpstr>
      <vt:lpstr>Rural Data – Grouped by Power Plant</vt:lpstr>
      <vt:lpstr>Distribution Comparison – Black Pop %</vt:lpstr>
      <vt:lpstr>Income Distribution Comparison by Poverty %</vt:lpstr>
      <vt:lpstr>Rural Data – Effect on Income </vt:lpstr>
      <vt:lpstr>Rural Distribution Comparison – Black Pop %</vt:lpstr>
      <vt:lpstr>Rural Comparison – Poverty Population %</vt:lpstr>
      <vt:lpstr>Regression of &amp; analysis</vt:lpstr>
      <vt:lpstr>Analysis and Conclusion</vt:lpstr>
      <vt:lpstr>Key Takeaways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Coal Power Plants and Housing Discrimination</dc:title>
  <dc:creator>JeQa Powe</dc:creator>
  <cp:lastModifiedBy>Powe, JeQa D CIV STRATCOM JWAC (US)</cp:lastModifiedBy>
  <cp:revision>30</cp:revision>
  <dcterms:created xsi:type="dcterms:W3CDTF">2022-12-02T05:10:38Z</dcterms:created>
  <dcterms:modified xsi:type="dcterms:W3CDTF">2022-12-07T15:39:36Z</dcterms:modified>
</cp:coreProperties>
</file>

<file path=docProps/thumbnail.jpeg>
</file>